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3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B3714-4123-40DC-A555-E15878E7508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7003A-0310-463F-A400-BEC42173A4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133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7003A-0310-463F-A400-BEC42173A41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4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08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65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69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54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79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97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36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38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67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87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81E16-6DE8-4E06-9A7F-7673DF64BB13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54FB3-F0DE-4CFE-80FC-723BC2FC2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9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 smtClean="0">
                <a:solidFill>
                  <a:srgbClr val="7030A0"/>
                </a:solidFill>
              </a:rPr>
              <a:t> 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178" y="3120"/>
            <a:ext cx="12192000" cy="70160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Производственная безопасность, радиационная безопасность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и </a:t>
            </a:r>
            <a:r>
              <a:rPr lang="ru-RU" sz="2400" b="1" dirty="0"/>
              <a:t>охрана окружающей среды</a:t>
            </a:r>
          </a:p>
        </p:txBody>
      </p:sp>
      <p:pic>
        <p:nvPicPr>
          <p:cNvPr id="6" name="Picture 1" descr="F:\диск 500ГБ\ЦМ\ДПО Логотипы Орталык\3.png">
            <a:extLst>
              <a:ext uri="{FF2B5EF4-FFF2-40B4-BE49-F238E27FC236}">
                <a16:creationId xmlns:a16="http://schemas.microsoft.com/office/drawing/2014/main" id="{040AA06A-4A2C-48FF-B18E-34AE94FE8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234" t="14664" r="25202" b="24480"/>
          <a:stretch>
            <a:fillRect/>
          </a:stretch>
        </p:blipFill>
        <p:spPr bwMode="auto">
          <a:xfrm>
            <a:off x="172436" y="54041"/>
            <a:ext cx="1492507" cy="61337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762147"/>
            <a:ext cx="12192000" cy="2666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400" b="1" dirty="0" smtClean="0">
                <a:solidFill>
                  <a:srgbClr val="7030A0"/>
                </a:solidFill>
              </a:rPr>
              <a:t>       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ДП «ОРТАЛЫК»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добыче 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природного урана методом подземного скважинного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выщелачивания основана 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строгом выполнении требований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законодательства РК в области охраны труда, здоровья и жизни работников, санитарно-эпидемиологического благополучия населения  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охраны окружающей среды. </a:t>
            </a:r>
            <a:endParaRPr lang="en-US" sz="1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1400" b="1" dirty="0" smtClean="0">
                <a:solidFill>
                  <a:srgbClr val="7030A0"/>
                </a:solidFill>
              </a:rPr>
              <a:t>           В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«ДП «ОРТАЛЫК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по обеспечению производственной безопасности направлена на охрану труда и здоровья работников, производство деятельности без травматизма и несчастных случаев, и проводилась 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законодательством РК, действующей 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системой управления охраной труда (СУОТ ПБ) и Политикой ТОО «ДП «ОРТАЛЫК в области интегрированной системы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менеджмента.</a:t>
            </a:r>
            <a:endParaRPr lang="ru-RU" sz="1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ТОО 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«ДП «ОРТАЛЫК»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области охраны окружающей среды направляет свою деятельность на обеспечение 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соблюдения требований экологического законодательства Республики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Казахстан, требований международных интегрированных систем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менеджмента с целью сведения </a:t>
            </a:r>
            <a:r>
              <a:rPr lang="ru-RU" sz="1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минимуму воздействия производственных процессов на окружающую среду и здоровье человека</a:t>
            </a:r>
            <a:r>
              <a:rPr lang="ru-RU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kk-KZ" sz="1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За последние годы в деятельности Товарищества нарушений законодательных норм в области охраны труда, радиационной и экологической безопасности не зафиксировано.</a:t>
            </a:r>
            <a:endParaRPr lang="ru-RU" sz="1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707306"/>
              </p:ext>
            </p:extLst>
          </p:nvPr>
        </p:nvGraphicFramePr>
        <p:xfrm>
          <a:off x="-8799" y="4965550"/>
          <a:ext cx="6523899" cy="189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222">
                  <a:extLst>
                    <a:ext uri="{9D8B030D-6E8A-4147-A177-3AD203B41FA5}">
                      <a16:colId xmlns:a16="http://schemas.microsoft.com/office/drawing/2014/main" val="2138843356"/>
                    </a:ext>
                  </a:extLst>
                </a:gridCol>
                <a:gridCol w="1758033">
                  <a:extLst>
                    <a:ext uri="{9D8B030D-6E8A-4147-A177-3AD203B41FA5}">
                      <a16:colId xmlns:a16="http://schemas.microsoft.com/office/drawing/2014/main" val="237015932"/>
                    </a:ext>
                  </a:extLst>
                </a:gridCol>
                <a:gridCol w="1811644">
                  <a:extLst>
                    <a:ext uri="{9D8B030D-6E8A-4147-A177-3AD203B41FA5}">
                      <a16:colId xmlns:a16="http://schemas.microsoft.com/office/drawing/2014/main" val="3186409948"/>
                    </a:ext>
                  </a:extLst>
                </a:gridCol>
              </a:tblGrid>
              <a:tr h="317863">
                <a:tc gridSpan="3"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ОСНОВНЫЕ ЭКОЛОГИЧЕСКИЕ ПОКАЗАТЕЛИ ПРЕДПРИЯТИЯ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912743"/>
                  </a:ext>
                </a:extLst>
              </a:tr>
              <a:tr h="445008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Выбросы в год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Лимиты на эмиссии в окружающую среду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100" dirty="0" smtClean="0"/>
                        <a:t>Фактическое  образование</a:t>
                      </a:r>
                      <a:endParaRPr lang="ru-RU" sz="11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035918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Выбросы ВХВ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277,080</a:t>
                      </a:r>
                      <a:r>
                        <a:rPr lang="kk-KZ" sz="1400" baseline="0" dirty="0" smtClean="0"/>
                        <a:t> тонн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25,978 тонн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65023"/>
                  </a:ext>
                </a:extLst>
              </a:tr>
              <a:tr h="31786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Сбросы</a:t>
                      </a:r>
                      <a:r>
                        <a:rPr lang="kk-KZ" sz="1400" baseline="0" dirty="0" smtClean="0"/>
                        <a:t> ВХВ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58,180 тонн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35,424 тонн</a:t>
                      </a:r>
                      <a:endParaRPr lang="ru-RU" sz="1400" b="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419193"/>
                  </a:ext>
                </a:extLst>
              </a:tr>
              <a:tr h="49385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Затраты</a:t>
                      </a:r>
                      <a:r>
                        <a:rPr lang="kk-KZ" sz="1400" b="1" baseline="0" dirty="0" smtClean="0"/>
                        <a:t> на экологию (2023 год)</a:t>
                      </a:r>
                      <a:endParaRPr lang="ru-RU" sz="1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b="1" dirty="0" smtClean="0"/>
                        <a:t>79 510,35 тенге</a:t>
                      </a:r>
                      <a:endParaRPr lang="ru-RU" sz="1400" b="1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817252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917545"/>
              </p:ext>
            </p:extLst>
          </p:nvPr>
        </p:nvGraphicFramePr>
        <p:xfrm>
          <a:off x="6530404" y="3428999"/>
          <a:ext cx="5661597" cy="3431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3814">
                  <a:extLst>
                    <a:ext uri="{9D8B030D-6E8A-4147-A177-3AD203B41FA5}">
                      <a16:colId xmlns:a16="http://schemas.microsoft.com/office/drawing/2014/main" val="2138843356"/>
                    </a:ext>
                  </a:extLst>
                </a:gridCol>
                <a:gridCol w="1589847">
                  <a:extLst>
                    <a:ext uri="{9D8B030D-6E8A-4147-A177-3AD203B41FA5}">
                      <a16:colId xmlns:a16="http://schemas.microsoft.com/office/drawing/2014/main" val="237015932"/>
                    </a:ext>
                  </a:extLst>
                </a:gridCol>
                <a:gridCol w="1847936">
                  <a:extLst>
                    <a:ext uri="{9D8B030D-6E8A-4147-A177-3AD203B41FA5}">
                      <a16:colId xmlns:a16="http://schemas.microsoft.com/office/drawing/2014/main" val="3186409948"/>
                    </a:ext>
                  </a:extLst>
                </a:gridCol>
              </a:tblGrid>
              <a:tr h="589811">
                <a:tc gridSpan="3"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 </a:t>
                      </a:r>
                      <a:r>
                        <a:rPr lang="kk-KZ" sz="1600" dirty="0" smtClean="0"/>
                        <a:t>ПОКАЗАТЕЛИ РАДИАЦИОННОЙ</a:t>
                      </a:r>
                      <a:r>
                        <a:rPr lang="kk-KZ" sz="1600" baseline="0" dirty="0" smtClean="0"/>
                        <a:t> ОБСТАНОВКИ</a:t>
                      </a:r>
                      <a:r>
                        <a:rPr lang="kk-KZ" sz="1600" dirty="0" smtClean="0"/>
                        <a:t> </a:t>
                      </a:r>
                    </a:p>
                    <a:p>
                      <a:pPr algn="ctr"/>
                      <a:r>
                        <a:rPr lang="kk-KZ" sz="1600" dirty="0" smtClean="0"/>
                        <a:t>ПРЕДПРИЯТИЯ</a:t>
                      </a:r>
                      <a:endParaRPr lang="ru-RU" sz="1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912743"/>
                  </a:ext>
                </a:extLst>
              </a:tr>
              <a:tr h="1024409">
                <a:tc>
                  <a:txBody>
                    <a:bodyPr/>
                    <a:lstStyle/>
                    <a:p>
                      <a:r>
                        <a:rPr lang="kk-KZ" sz="1500" dirty="0" smtClean="0"/>
                        <a:t>Максимальная</a:t>
                      </a:r>
                      <a:r>
                        <a:rPr lang="kk-KZ" sz="1500" baseline="0" dirty="0" smtClean="0"/>
                        <a:t> э</a:t>
                      </a:r>
                      <a:r>
                        <a:rPr lang="kk-KZ" sz="1500" dirty="0" smtClean="0"/>
                        <a:t>ффективная</a:t>
                      </a:r>
                      <a:r>
                        <a:rPr lang="kk-KZ" sz="1500" baseline="0" dirty="0" smtClean="0"/>
                        <a:t> доза персонала за 2023г. мЗв/год</a:t>
                      </a:r>
                      <a:endParaRPr lang="ru-RU" sz="15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500" dirty="0" smtClean="0"/>
                        <a:t>Допустимый уровень</a:t>
                      </a:r>
                    </a:p>
                    <a:p>
                      <a:pPr algn="ctr"/>
                      <a:r>
                        <a:rPr lang="kk-KZ" sz="1500" dirty="0" smtClean="0"/>
                        <a:t>мЗв/год</a:t>
                      </a:r>
                      <a:endParaRPr lang="ru-RU" sz="15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500" dirty="0" smtClean="0"/>
                        <a:t>Фактический полученная доза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500" dirty="0" smtClean="0"/>
                        <a:t>мЗв/год (средняя)</a:t>
                      </a:r>
                      <a:endParaRPr lang="ru-RU" sz="1500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035918"/>
                  </a:ext>
                </a:extLst>
              </a:tr>
              <a:tr h="3540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              3,36 </a:t>
                      </a:r>
                      <a:r>
                        <a:rPr lang="kk-KZ" sz="1500" baseline="0" dirty="0" smtClean="0"/>
                        <a:t>мЗв</a:t>
                      </a:r>
                      <a:endParaRPr lang="ru-RU" sz="1500" dirty="0" smtClean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500" dirty="0" smtClean="0"/>
                        <a:t>              20 мЗв</a:t>
                      </a:r>
                      <a:endParaRPr lang="en-US" sz="15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1,</a:t>
                      </a:r>
                      <a:r>
                        <a:rPr lang="ru-RU" sz="1500" dirty="0" smtClean="0"/>
                        <a:t>66 </a:t>
                      </a:r>
                      <a:r>
                        <a:rPr lang="kk-KZ" sz="1500" dirty="0" smtClean="0"/>
                        <a:t>мЗв</a:t>
                      </a:r>
                      <a:endParaRPr lang="en-US" sz="15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65023"/>
                  </a:ext>
                </a:extLst>
              </a:tr>
              <a:tr h="545755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Персонал группы «А»</a:t>
                      </a:r>
                      <a:endParaRPr lang="ru-RU" sz="1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Рудник «ЦМ» - 394 чел.</a:t>
                      </a:r>
                    </a:p>
                    <a:p>
                      <a:pPr algn="ctr"/>
                      <a:r>
                        <a:rPr lang="ru-RU" sz="1500" dirty="0" smtClean="0"/>
                        <a:t>Рудник «Жалпак» - 48 чел.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071539"/>
                  </a:ext>
                </a:extLst>
              </a:tr>
              <a:tr h="914958">
                <a:tc>
                  <a:txBody>
                    <a:bodyPr/>
                    <a:lstStyle/>
                    <a:p>
                      <a:endParaRPr lang="kk-KZ" sz="700" b="1" dirty="0" smtClean="0"/>
                    </a:p>
                    <a:p>
                      <a:r>
                        <a:rPr lang="kk-KZ" sz="1400" b="1" dirty="0" smtClean="0"/>
                        <a:t>Затраты</a:t>
                      </a:r>
                      <a:r>
                        <a:rPr lang="kk-KZ" sz="1400" b="1" baseline="0" dirty="0" smtClean="0"/>
                        <a:t> на обеспечение радиационной безопасности (2023 год)</a:t>
                      </a:r>
                      <a:endParaRPr lang="ru-RU" sz="1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 </a:t>
                      </a:r>
                    </a:p>
                    <a:p>
                      <a:pPr algn="ctr"/>
                      <a:r>
                        <a:rPr lang="kk-KZ" sz="1400" b="1" dirty="0" smtClean="0"/>
                        <a:t>35 262,00 </a:t>
                      </a:r>
                      <a:r>
                        <a:rPr lang="kk-KZ" sz="1400" b="1" baseline="0" dirty="0" smtClean="0"/>
                        <a:t>тенге</a:t>
                      </a:r>
                      <a:endParaRPr lang="kk-KZ" sz="1400" b="1" dirty="0" smtClean="0"/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817252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179726"/>
              </p:ext>
            </p:extLst>
          </p:nvPr>
        </p:nvGraphicFramePr>
        <p:xfrm>
          <a:off x="-1" y="3428999"/>
          <a:ext cx="6515101" cy="1536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6774">
                  <a:extLst>
                    <a:ext uri="{9D8B030D-6E8A-4147-A177-3AD203B41FA5}">
                      <a16:colId xmlns:a16="http://schemas.microsoft.com/office/drawing/2014/main" val="2138843356"/>
                    </a:ext>
                  </a:extLst>
                </a:gridCol>
                <a:gridCol w="1748327">
                  <a:extLst>
                    <a:ext uri="{9D8B030D-6E8A-4147-A177-3AD203B41FA5}">
                      <a16:colId xmlns:a16="http://schemas.microsoft.com/office/drawing/2014/main" val="237015932"/>
                    </a:ext>
                  </a:extLst>
                </a:gridCol>
              </a:tblGrid>
              <a:tr h="278874"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dirty="0" smtClean="0"/>
                        <a:t>ОСНОВНЫЕ ПОКАЗАТЕЛИ ПРЕДПРИЯТИЯ ПО</a:t>
                      </a:r>
                      <a:r>
                        <a:rPr lang="kk-KZ" sz="1400" baseline="0" dirty="0" smtClean="0"/>
                        <a:t> ОХРАНЕ ТРУДА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912743"/>
                  </a:ext>
                </a:extLst>
              </a:tr>
              <a:tr h="27887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Обеспечение спецодеждой и СИЗ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                  100</a:t>
                      </a: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035918"/>
                  </a:ext>
                </a:extLst>
              </a:tr>
              <a:tr h="27887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Организация лечебно-профилактического питания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                 </a:t>
                      </a:r>
                      <a:r>
                        <a:rPr lang="kk-KZ" sz="1400" baseline="0" dirty="0" smtClean="0"/>
                        <a:t> </a:t>
                      </a:r>
                      <a:r>
                        <a:rPr lang="kk-KZ" sz="1400" dirty="0" smtClean="0"/>
                        <a:t>100</a:t>
                      </a: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65023"/>
                  </a:ext>
                </a:extLst>
              </a:tr>
              <a:tr h="317352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Предсменные,</a:t>
                      </a:r>
                      <a:r>
                        <a:rPr lang="kk-KZ" sz="1400" baseline="0" dirty="0" smtClean="0"/>
                        <a:t> периодические медосмотры работников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                  100</a:t>
                      </a: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419193"/>
                  </a:ext>
                </a:extLst>
              </a:tr>
              <a:tr h="290857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Затраты</a:t>
                      </a:r>
                      <a:r>
                        <a:rPr lang="kk-KZ" sz="1400" b="1" baseline="0" dirty="0" smtClean="0"/>
                        <a:t> на охрану труда (2023 год)</a:t>
                      </a:r>
                      <a:endParaRPr lang="ru-RU" sz="1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 smtClean="0"/>
                        <a:t>422 026,64</a:t>
                      </a:r>
                      <a:r>
                        <a:rPr lang="kk-KZ" sz="1400" b="1" baseline="0" dirty="0" smtClean="0"/>
                        <a:t> тг</a:t>
                      </a:r>
                      <a:endParaRPr lang="ru-RU" sz="1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817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1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318</Words>
  <Application>Microsoft Office PowerPoint</Application>
  <PresentationFormat>Широкоэкранный</PresentationFormat>
  <Paragraphs>46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ТБ</dc:creator>
  <cp:lastModifiedBy>Инженер эколог</cp:lastModifiedBy>
  <cp:revision>30</cp:revision>
  <dcterms:created xsi:type="dcterms:W3CDTF">2023-12-28T10:35:40Z</dcterms:created>
  <dcterms:modified xsi:type="dcterms:W3CDTF">2024-04-03T10:44:27Z</dcterms:modified>
</cp:coreProperties>
</file>